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5C65367-5C06-442A-AAA2-6A5C7BFA3ADE}" v="840" dt="2021-11-08T15:27:34.399"/>
    <p1510:client id="{5B945611-0404-4F32-811D-21C402557C3B}" v="1655" dt="2021-11-09T09:36:28.585"/>
    <p1510:client id="{B72ED926-4A0A-4AA6-8D82-F37B43AABE00}" v="1503" dt="2021-10-26T11:16:55.497"/>
    <p1510:client id="{E94B1110-C242-4FAC-B13D-34F37A48929F}" v="1181" dt="2021-10-25T09:38:31.287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84" autoAdjust="0"/>
    <p:restoredTop sz="94660"/>
  </p:normalViewPr>
  <p:slideViewPr>
    <p:cSldViewPr snapToGrid="0">
      <p:cViewPr varScale="1">
        <p:scale>
          <a:sx n="71" d="100"/>
          <a:sy n="71" d="100"/>
        </p:scale>
        <p:origin x="66" y="72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11/9/2021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11/9/2021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11/9/2021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12588-04B1-427B-82EE-E8DB90309F08}" type="datetimeFigureOut">
              <a:rPr lang="en-US" dirty="0"/>
              <a:t>11/9/2021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9F0C5-380F-41C2-899A-BAC0F0927E16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11/9/2021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11/9/2021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11/9/2021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/>
              <a:t>11/9/2021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11/9/2021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11/9/2021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11/9/2021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11/9/2021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11/9/2021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11/9/2021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B4A9-1611-4792-9094-5F34BCA07E0B}" type="datetimeFigureOut">
              <a:rPr lang="en-US" dirty="0"/>
              <a:t>11/9/2021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11/9/2021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11/9/2021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65" r:id="rId4"/>
    <p:sldLayoutId id="2147483653" r:id="rId5"/>
    <p:sldLayoutId id="2147483654" r:id="rId6"/>
    <p:sldLayoutId id="2147483655" r:id="rId7"/>
    <p:sldLayoutId id="214748366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67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080524" y="45465"/>
            <a:ext cx="6034951" cy="623343"/>
          </a:xfrm>
        </p:spPr>
        <p:txBody>
          <a:bodyPr/>
          <a:lstStyle/>
          <a:p>
            <a:pPr algn="ctr"/>
            <a:r>
              <a:rPr lang="en-US" sz="2800" err="1"/>
              <a:t>Vredehoek</a:t>
            </a:r>
            <a:r>
              <a:rPr lang="en-US" sz="2800" dirty="0"/>
              <a:t> </a:t>
            </a:r>
            <a:r>
              <a:rPr lang="en-US" sz="2800" err="1"/>
              <a:t>Kwekery</a:t>
            </a:r>
            <a:r>
              <a:rPr lang="en-US" sz="2800"/>
              <a:t> SA Bee Statistics</a:t>
            </a:r>
            <a:endParaRPr lang="en-US" sz="28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082481" y="621180"/>
            <a:ext cx="6107238" cy="773310"/>
          </a:xfrm>
        </p:spPr>
        <p:txBody>
          <a:bodyPr>
            <a:normAutofit/>
          </a:bodyPr>
          <a:lstStyle/>
          <a:p>
            <a:pPr algn="l"/>
            <a:r>
              <a:rPr lang="en-US" sz="1600" dirty="0"/>
              <a:t>Contact Us: </a:t>
            </a:r>
            <a:r>
              <a:rPr lang="en-US" sz="1600" dirty="0">
                <a:ea typeface="+mn-lt"/>
                <a:cs typeface="+mn-lt"/>
              </a:rPr>
              <a:t>072 5980 176 or 023 614 1617</a:t>
            </a:r>
            <a:endParaRPr lang="en-US" sz="1600" dirty="0"/>
          </a:p>
          <a:p>
            <a:pPr algn="l"/>
            <a:r>
              <a:rPr lang="en-US" sz="1600" dirty="0"/>
              <a:t>gertvandeventer@r62mail.co.za</a:t>
            </a:r>
          </a:p>
          <a:p>
            <a:pPr algn="l"/>
            <a:endParaRPr lang="en-US" dirty="0"/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7F33D8ED-FDC9-4503-8BEB-379A4521BB5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7223" y="3136"/>
            <a:ext cx="1605419" cy="1642989"/>
          </a:xfrm>
          <a:prstGeom prst="rect">
            <a:avLst/>
          </a:prstGeom>
        </p:spPr>
      </p:pic>
      <p:graphicFrame>
        <p:nvGraphicFramePr>
          <p:cNvPr id="5" name="Table 5">
            <a:extLst>
              <a:ext uri="{FF2B5EF4-FFF2-40B4-BE49-F238E27FC236}">
                <a16:creationId xmlns:a16="http://schemas.microsoft.com/office/drawing/2014/main" id="{9A9E4A0F-41C3-4FEA-80BA-BC256D92C92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16798158"/>
              </p:ext>
            </p:extLst>
          </p:nvPr>
        </p:nvGraphicFramePr>
        <p:xfrm>
          <a:off x="285750" y="1562100"/>
          <a:ext cx="11584897" cy="485104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20717">
                  <a:extLst>
                    <a:ext uri="{9D8B030D-6E8A-4147-A177-3AD203B41FA5}">
                      <a16:colId xmlns:a16="http://schemas.microsoft.com/office/drawing/2014/main" val="2284234746"/>
                    </a:ext>
                  </a:extLst>
                </a:gridCol>
                <a:gridCol w="1296267">
                  <a:extLst>
                    <a:ext uri="{9D8B030D-6E8A-4147-A177-3AD203B41FA5}">
                      <a16:colId xmlns:a16="http://schemas.microsoft.com/office/drawing/2014/main" val="2474156147"/>
                    </a:ext>
                  </a:extLst>
                </a:gridCol>
                <a:gridCol w="1158494">
                  <a:extLst>
                    <a:ext uri="{9D8B030D-6E8A-4147-A177-3AD203B41FA5}">
                      <a16:colId xmlns:a16="http://schemas.microsoft.com/office/drawing/2014/main" val="1156540633"/>
                    </a:ext>
                  </a:extLst>
                </a:gridCol>
                <a:gridCol w="1275898">
                  <a:extLst>
                    <a:ext uri="{9D8B030D-6E8A-4147-A177-3AD203B41FA5}">
                      <a16:colId xmlns:a16="http://schemas.microsoft.com/office/drawing/2014/main" val="4107598466"/>
                    </a:ext>
                  </a:extLst>
                </a:gridCol>
                <a:gridCol w="1139803">
                  <a:extLst>
                    <a:ext uri="{9D8B030D-6E8A-4147-A177-3AD203B41FA5}">
                      <a16:colId xmlns:a16="http://schemas.microsoft.com/office/drawing/2014/main" val="3197768219"/>
                    </a:ext>
                  </a:extLst>
                </a:gridCol>
                <a:gridCol w="1432351">
                  <a:extLst>
                    <a:ext uri="{9D8B030D-6E8A-4147-A177-3AD203B41FA5}">
                      <a16:colId xmlns:a16="http://schemas.microsoft.com/office/drawing/2014/main" val="1797107419"/>
                    </a:ext>
                  </a:extLst>
                </a:gridCol>
                <a:gridCol w="584437">
                  <a:extLst>
                    <a:ext uri="{9D8B030D-6E8A-4147-A177-3AD203B41FA5}">
                      <a16:colId xmlns:a16="http://schemas.microsoft.com/office/drawing/2014/main" val="3577696431"/>
                    </a:ext>
                  </a:extLst>
                </a:gridCol>
                <a:gridCol w="1069068">
                  <a:extLst>
                    <a:ext uri="{9D8B030D-6E8A-4147-A177-3AD203B41FA5}">
                      <a16:colId xmlns:a16="http://schemas.microsoft.com/office/drawing/2014/main" val="159559541"/>
                    </a:ext>
                  </a:extLst>
                </a:gridCol>
                <a:gridCol w="1449368">
                  <a:extLst>
                    <a:ext uri="{9D8B030D-6E8A-4147-A177-3AD203B41FA5}">
                      <a16:colId xmlns:a16="http://schemas.microsoft.com/office/drawing/2014/main" val="1855161214"/>
                    </a:ext>
                  </a:extLst>
                </a:gridCol>
                <a:gridCol w="1158494">
                  <a:extLst>
                    <a:ext uri="{9D8B030D-6E8A-4147-A177-3AD203B41FA5}">
                      <a16:colId xmlns:a16="http://schemas.microsoft.com/office/drawing/2014/main" val="1486452247"/>
                    </a:ext>
                  </a:extLst>
                </a:gridCol>
              </a:tblGrid>
              <a:tr h="675671">
                <a:tc>
                  <a:txBody>
                    <a:bodyPr/>
                    <a:lstStyle/>
                    <a:p>
                      <a:r>
                        <a:rPr lang="en-US" sz="1200"/>
                        <a:t>Crop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/>
                        <a:t>Flowering Time (approximate- depends on cultivar)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/>
                        <a:t>Main Flowering period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200"/>
                        <a:t>Time/crop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200" b="1" i="0" u="none" strike="noStrike" noProof="0">
                          <a:latin typeface="Trebuchet MS"/>
                        </a:rPr>
                        <a:t>Commercial Value (R Million)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200" b="1" i="0" u="none" strike="noStrike" noProof="0">
                          <a:latin typeface="Trebuchet MS"/>
                        </a:rPr>
                        <a:t>Bee Contribution (R Millio</a:t>
                      </a:r>
                      <a:r>
                        <a:rPr lang="en-US" sz="1200" b="1" i="0" u="none" strike="noStrike" noProof="0" dirty="0">
                          <a:latin typeface="Trebuchet MS"/>
                        </a:rPr>
                        <a:t>n)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200" b="1" i="0" u="none" strike="noStrike" noProof="0">
                          <a:latin typeface="Trebuchet MS"/>
                        </a:rPr>
                        <a:t>Bee Factor*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200" b="1" i="0" u="none" strike="noStrike" noProof="0">
                          <a:latin typeface="Trebuchet MS"/>
                        </a:rPr>
                        <a:t>Hives per Ha</a:t>
                      </a:r>
                      <a:endParaRPr lang="en-US" sz="1200" b="1" i="0" u="none" strike="noStrike" noProof="0" dirty="0">
                        <a:latin typeface="Trebuchet M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/>
                        <a:t>Cross Pollinator needed?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Temperature range for </a:t>
                      </a:r>
                      <a:r>
                        <a:rPr lang="en-US" sz="1200"/>
                        <a:t>fruit set (celsius).</a:t>
                      </a:r>
                      <a:endParaRPr lang="en-US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03111702"/>
                  </a:ext>
                </a:extLst>
              </a:tr>
              <a:tr h="475472">
                <a:tc>
                  <a:txBody>
                    <a:bodyPr/>
                    <a:lstStyle/>
                    <a:p>
                      <a:r>
                        <a:rPr lang="en-US" sz="1200"/>
                        <a:t>Almonds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/>
                        <a:t>July-Aug</a:t>
                      </a:r>
                    </a:p>
                    <a:p>
                      <a:pPr lvl="0">
                        <a:buNone/>
                      </a:pPr>
                      <a:r>
                        <a:rPr lang="en-US" sz="1200"/>
                        <a:t>Most fertile on 2nd day of flowering.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/>
                        <a:t>Late July/ August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200"/>
                        <a:t>21 days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/>
                        <a:t>25,57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/>
                        <a:t>24,10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/>
                        <a:t>95%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/>
                        <a:t>5-8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/>
                        <a:t>Yes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/>
                        <a:t>-</a:t>
                      </a:r>
                      <a:endParaRPr lang="en-US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30153430"/>
                  </a:ext>
                </a:extLst>
              </a:tr>
              <a:tr h="650646">
                <a:tc>
                  <a:txBody>
                    <a:bodyPr/>
                    <a:lstStyle/>
                    <a:p>
                      <a:r>
                        <a:rPr lang="en-US" sz="1200"/>
                        <a:t>Apples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/>
                        <a:t>Sept-Oct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/>
                        <a:t>Beginning Sept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200"/>
                        <a:t>10-24 days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/>
                        <a:t>476,98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/>
                        <a:t>453,13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/>
                        <a:t>95%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/>
                        <a:t>2-5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/>
                        <a:t>Yes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/>
                        <a:t>18-27</a:t>
                      </a:r>
                      <a:endParaRPr lang="en-US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55988995"/>
                  </a:ext>
                </a:extLst>
              </a:tr>
              <a:tr h="425423">
                <a:tc>
                  <a:txBody>
                    <a:bodyPr/>
                    <a:lstStyle/>
                    <a:p>
                      <a:r>
                        <a:rPr lang="en-US" sz="1200"/>
                        <a:t>Apricots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/>
                        <a:t>Aug-Sept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/>
                        <a:t>-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200"/>
                        <a:t>-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/>
                        <a:t>52,41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/>
                        <a:t>34,07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/>
                        <a:t>65%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/>
                        <a:t>1-5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Mostly no </a:t>
                      </a:r>
                      <a:r>
                        <a:rPr lang="en-US" sz="1200"/>
                        <a:t>(depenant on cultivar)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/>
                        <a:t>-</a:t>
                      </a:r>
                      <a:endParaRPr lang="en-US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54206995"/>
                  </a:ext>
                </a:extLst>
              </a:tr>
              <a:tr h="475472">
                <a:tc>
                  <a:txBody>
                    <a:bodyPr/>
                    <a:lstStyle/>
                    <a:p>
                      <a:r>
                        <a:rPr lang="en-US" sz="1200"/>
                        <a:t>Avocados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/>
                        <a:t>May-Oct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/>
                        <a:t>Aug-Sept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200"/>
                        <a:t>28 days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/>
                        <a:t>91,85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/>
                        <a:t>78,07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/>
                        <a:t>85%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/>
                        <a:t>2-4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/>
                        <a:t>No, but it will improve fruit set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/>
                        <a:t>-</a:t>
                      </a:r>
                      <a:endParaRPr lang="en-US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95184552"/>
                  </a:ext>
                </a:extLst>
              </a:tr>
              <a:tr h="475472">
                <a:tc>
                  <a:txBody>
                    <a:bodyPr/>
                    <a:lstStyle/>
                    <a:p>
                      <a:r>
                        <a:rPr lang="en-US" sz="1200"/>
                        <a:t>Broad Beans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/>
                        <a:t>June-Oct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/>
                        <a:t>-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200"/>
                        <a:t>28-42 days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/>
                        <a:t>1,06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/>
                        <a:t>0,26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/>
                        <a:t>25%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/>
                        <a:t>2-5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/>
                        <a:t>yes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/>
                        <a:t>-</a:t>
                      </a:r>
                      <a:endParaRPr lang="en-US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25062259"/>
                  </a:ext>
                </a:extLst>
              </a:tr>
              <a:tr h="475472">
                <a:tc>
                  <a:txBody>
                    <a:bodyPr/>
                    <a:lstStyle/>
                    <a:p>
                      <a:r>
                        <a:rPr lang="en-US" sz="1200"/>
                        <a:t>Kidney Beans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/>
                        <a:t>-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/>
                        <a:t>-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200"/>
                        <a:t>21-28 days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/>
                        <a:t>37,80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/>
                        <a:t>32,13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/>
                        <a:t>85%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/>
                        <a:t>1-3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No, but it will </a:t>
                      </a:r>
                      <a:r>
                        <a:rPr lang="en-US" sz="1200"/>
                        <a:t>improve fruit set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/>
                        <a:t>-</a:t>
                      </a:r>
                      <a:endParaRPr lang="en-US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38402058"/>
                  </a:ext>
                </a:extLst>
              </a:tr>
              <a:tr h="487984">
                <a:tc>
                  <a:txBody>
                    <a:bodyPr/>
                    <a:lstStyle/>
                    <a:p>
                      <a:r>
                        <a:rPr lang="en-US" sz="1200"/>
                        <a:t>Soya Beans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/>
                        <a:t>-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/>
                        <a:t>-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200"/>
                        <a:t>-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/>
                        <a:t>220,09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/>
                        <a:t>37,80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/>
                        <a:t>85%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/>
                        <a:t>1-3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/>
                        <a:t>Recommended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/>
                        <a:t>-</a:t>
                      </a:r>
                      <a:endParaRPr lang="en-US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37604807"/>
                  </a:ext>
                </a:extLst>
              </a:tr>
            </a:tbl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C8D07F02-71F7-4E0D-8690-AFD07CA4DC63}"/>
              </a:ext>
            </a:extLst>
          </p:cNvPr>
          <p:cNvSpPr txBox="1"/>
          <p:nvPr/>
        </p:nvSpPr>
        <p:spPr>
          <a:xfrm>
            <a:off x="267759" y="6353175"/>
            <a:ext cx="7533216" cy="46166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200"/>
              <a:t>*Bee factor is how reliant the crop is on honeybee pollination.</a:t>
            </a:r>
          </a:p>
          <a:p>
            <a:r>
              <a:rPr lang="en-US" sz="1200"/>
              <a:t>With Special thanks to the wonderful research done by M.F Johannsmeier and ARC.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52104063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080524" y="45465"/>
            <a:ext cx="6034951" cy="623343"/>
          </a:xfrm>
        </p:spPr>
        <p:txBody>
          <a:bodyPr/>
          <a:lstStyle/>
          <a:p>
            <a:pPr algn="ctr"/>
            <a:r>
              <a:rPr lang="en-US" sz="2800" err="1"/>
              <a:t>Vredehoek</a:t>
            </a:r>
            <a:r>
              <a:rPr lang="en-US" sz="2800" dirty="0"/>
              <a:t> </a:t>
            </a:r>
            <a:r>
              <a:rPr lang="en-US" sz="2800" err="1"/>
              <a:t>Kwekery</a:t>
            </a:r>
            <a:r>
              <a:rPr lang="en-US" sz="2800"/>
              <a:t> SA Bee Statistics</a:t>
            </a:r>
            <a:endParaRPr lang="en-US" sz="28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082481" y="621180"/>
            <a:ext cx="6107238" cy="773310"/>
          </a:xfrm>
        </p:spPr>
        <p:txBody>
          <a:bodyPr>
            <a:normAutofit/>
          </a:bodyPr>
          <a:lstStyle/>
          <a:p>
            <a:pPr algn="l"/>
            <a:r>
              <a:rPr lang="en-US" sz="1600" dirty="0"/>
              <a:t>Contact Us: </a:t>
            </a:r>
            <a:r>
              <a:rPr lang="en-US" sz="1600" dirty="0">
                <a:ea typeface="+mn-lt"/>
                <a:cs typeface="+mn-lt"/>
              </a:rPr>
              <a:t>072 5980 176 or 023 614 1617</a:t>
            </a:r>
            <a:endParaRPr lang="en-US" sz="1600" dirty="0"/>
          </a:p>
          <a:p>
            <a:pPr algn="l"/>
            <a:r>
              <a:rPr lang="en-US" sz="1600" dirty="0"/>
              <a:t>gertvandeventer@r62mail.co.za</a:t>
            </a:r>
          </a:p>
          <a:p>
            <a:pPr algn="l"/>
            <a:endParaRPr lang="en-US" dirty="0"/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7F33D8ED-FDC9-4503-8BEB-379A4521BB5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7223" y="3136"/>
            <a:ext cx="1605419" cy="1642989"/>
          </a:xfrm>
          <a:prstGeom prst="rect">
            <a:avLst/>
          </a:prstGeom>
        </p:spPr>
      </p:pic>
      <p:graphicFrame>
        <p:nvGraphicFramePr>
          <p:cNvPr id="5" name="Table 5">
            <a:extLst>
              <a:ext uri="{FF2B5EF4-FFF2-40B4-BE49-F238E27FC236}">
                <a16:creationId xmlns:a16="http://schemas.microsoft.com/office/drawing/2014/main" id="{9A9E4A0F-41C3-4FEA-80BA-BC256D92C92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47653234"/>
              </p:ext>
            </p:extLst>
          </p:nvPr>
        </p:nvGraphicFramePr>
        <p:xfrm>
          <a:off x="219075" y="1657350"/>
          <a:ext cx="10691865" cy="435150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95374">
                  <a:extLst>
                    <a:ext uri="{9D8B030D-6E8A-4147-A177-3AD203B41FA5}">
                      <a16:colId xmlns:a16="http://schemas.microsoft.com/office/drawing/2014/main" val="2284234746"/>
                    </a:ext>
                  </a:extLst>
                </a:gridCol>
                <a:gridCol w="1043004">
                  <a:extLst>
                    <a:ext uri="{9D8B030D-6E8A-4147-A177-3AD203B41FA5}">
                      <a16:colId xmlns:a16="http://schemas.microsoft.com/office/drawing/2014/main" val="2474156147"/>
                    </a:ext>
                  </a:extLst>
                </a:gridCol>
                <a:gridCol w="1069190">
                  <a:extLst>
                    <a:ext uri="{9D8B030D-6E8A-4147-A177-3AD203B41FA5}">
                      <a16:colId xmlns:a16="http://schemas.microsoft.com/office/drawing/2014/main" val="1156540633"/>
                    </a:ext>
                  </a:extLst>
                </a:gridCol>
                <a:gridCol w="1177544">
                  <a:extLst>
                    <a:ext uri="{9D8B030D-6E8A-4147-A177-3AD203B41FA5}">
                      <a16:colId xmlns:a16="http://schemas.microsoft.com/office/drawing/2014/main" val="4107598466"/>
                    </a:ext>
                  </a:extLst>
                </a:gridCol>
                <a:gridCol w="1051940">
                  <a:extLst>
                    <a:ext uri="{9D8B030D-6E8A-4147-A177-3AD203B41FA5}">
                      <a16:colId xmlns:a16="http://schemas.microsoft.com/office/drawing/2014/main" val="3197768219"/>
                    </a:ext>
                  </a:extLst>
                </a:gridCol>
                <a:gridCol w="1321937">
                  <a:extLst>
                    <a:ext uri="{9D8B030D-6E8A-4147-A177-3AD203B41FA5}">
                      <a16:colId xmlns:a16="http://schemas.microsoft.com/office/drawing/2014/main" val="1797107419"/>
                    </a:ext>
                  </a:extLst>
                </a:gridCol>
                <a:gridCol w="725316">
                  <a:extLst>
                    <a:ext uri="{9D8B030D-6E8A-4147-A177-3AD203B41FA5}">
                      <a16:colId xmlns:a16="http://schemas.microsoft.com/office/drawing/2014/main" val="3577696431"/>
                    </a:ext>
                  </a:extLst>
                </a:gridCol>
                <a:gridCol w="800728">
                  <a:extLst>
                    <a:ext uri="{9D8B030D-6E8A-4147-A177-3AD203B41FA5}">
                      <a16:colId xmlns:a16="http://schemas.microsoft.com/office/drawing/2014/main" val="159559541"/>
                    </a:ext>
                  </a:extLst>
                </a:gridCol>
                <a:gridCol w="1337642">
                  <a:extLst>
                    <a:ext uri="{9D8B030D-6E8A-4147-A177-3AD203B41FA5}">
                      <a16:colId xmlns:a16="http://schemas.microsoft.com/office/drawing/2014/main" val="1855161214"/>
                    </a:ext>
                  </a:extLst>
                </a:gridCol>
                <a:gridCol w="1069190">
                  <a:extLst>
                    <a:ext uri="{9D8B030D-6E8A-4147-A177-3AD203B41FA5}">
                      <a16:colId xmlns:a16="http://schemas.microsoft.com/office/drawing/2014/main" val="1486452247"/>
                    </a:ext>
                  </a:extLst>
                </a:gridCol>
              </a:tblGrid>
              <a:tr h="675671">
                <a:tc>
                  <a:txBody>
                    <a:bodyPr/>
                    <a:lstStyle/>
                    <a:p>
                      <a:r>
                        <a:rPr lang="en-US" sz="1200" dirty="0"/>
                        <a:t>Crop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Flowering Time </a:t>
                      </a:r>
                      <a:r>
                        <a:rPr lang="en-US" sz="1200" b="1" i="0" u="none" strike="noStrike" noProof="0" dirty="0">
                          <a:latin typeface="Trebuchet MS"/>
                        </a:rPr>
                        <a:t>(approximate- depends on cultivar)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Main Flowering period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200" dirty="0"/>
                        <a:t>Flowering window (days)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200" b="1" i="0" u="none" strike="noStrike" noProof="0" dirty="0">
                          <a:latin typeface="Trebuchet MS"/>
                        </a:rPr>
                        <a:t>Commercial Value (R Million)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200" b="1" i="0" u="none" strike="noStrike" noProof="0" dirty="0">
                          <a:latin typeface="Trebuchet MS"/>
                        </a:rPr>
                        <a:t>Bee Contribution (R Million)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200" b="1" i="0" u="none" strike="noStrike" noProof="0" dirty="0">
                          <a:latin typeface="Trebuchet MS"/>
                        </a:rPr>
                        <a:t>Bee Factor*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200" b="1" i="0" u="none" strike="noStrike" noProof="0" dirty="0">
                          <a:latin typeface="Trebuchet MS"/>
                        </a:rPr>
                        <a:t>Hives per 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Cross Pollinator needed?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Temperature range for fruit set.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03111702"/>
                  </a:ext>
                </a:extLst>
              </a:tr>
              <a:tr h="475472">
                <a:tc>
                  <a:txBody>
                    <a:bodyPr/>
                    <a:lstStyle/>
                    <a:p>
                      <a:r>
                        <a:rPr lang="en-US" sz="1200" dirty="0"/>
                        <a:t>Blackberries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July-Apr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Nov-Jan?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200" dirty="0"/>
                        <a:t>6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4,03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3,83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95%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2-10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-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30153430"/>
                  </a:ext>
                </a:extLst>
              </a:tr>
              <a:tr h="650646">
                <a:tc>
                  <a:txBody>
                    <a:bodyPr/>
                    <a:lstStyle/>
                    <a:p>
                      <a:r>
                        <a:rPr lang="en-US" sz="1200" dirty="0"/>
                        <a:t>Blueberries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Aug-Oct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200" dirty="0"/>
                        <a:t>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35,00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29,75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85%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2.5-10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Most self-compatible, but cross pollination is recommended.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-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55988995"/>
                  </a:ext>
                </a:extLst>
              </a:tr>
              <a:tr h="425423">
                <a:tc>
                  <a:txBody>
                    <a:bodyPr/>
                    <a:lstStyle/>
                    <a:p>
                      <a:r>
                        <a:rPr lang="en-US" sz="1200" dirty="0"/>
                        <a:t>Canola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200" b="0" i="0" u="none" strike="noStrike" noProof="0" dirty="0">
                          <a:latin typeface="Trebuchet MS"/>
                        </a:rPr>
                        <a:t>Aug-Oct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200" dirty="0"/>
                        <a:t>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24,40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15,86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65%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2-6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-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54206995"/>
                  </a:ext>
                </a:extLst>
              </a:tr>
              <a:tr h="475472">
                <a:tc>
                  <a:txBody>
                    <a:bodyPr/>
                    <a:lstStyle/>
                    <a:p>
                      <a:r>
                        <a:rPr lang="en-US" sz="1200" dirty="0"/>
                        <a:t>Carrots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200" dirty="0"/>
                        <a:t>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12,63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10,73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85%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2-8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No, but recommended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-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95184552"/>
                  </a:ext>
                </a:extLst>
              </a:tr>
              <a:tr h="475472">
                <a:tc>
                  <a:txBody>
                    <a:bodyPr/>
                    <a:lstStyle/>
                    <a:p>
                      <a:r>
                        <a:rPr lang="en-US" sz="1200" dirty="0"/>
                        <a:t>Cashews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200" dirty="0"/>
                        <a:t>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24,00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12,00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50%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2-3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-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25062259"/>
                  </a:ext>
                </a:extLst>
              </a:tr>
              <a:tr h="487984">
                <a:tc>
                  <a:txBody>
                    <a:bodyPr/>
                    <a:lstStyle/>
                    <a:p>
                      <a:r>
                        <a:rPr lang="en-US" sz="1200" dirty="0"/>
                        <a:t>Chicory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Oct-Apr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200" dirty="0"/>
                        <a:t>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75%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2-3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-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37604807"/>
                  </a:ext>
                </a:extLst>
              </a:tr>
            </a:tbl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C8D07F02-71F7-4E0D-8690-AFD07CA4DC63}"/>
              </a:ext>
            </a:extLst>
          </p:cNvPr>
          <p:cNvSpPr txBox="1"/>
          <p:nvPr/>
        </p:nvSpPr>
        <p:spPr>
          <a:xfrm>
            <a:off x="542925" y="6353175"/>
            <a:ext cx="7258050" cy="46166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200"/>
              <a:t>*Bee factor is how reliant the crop is on honeybee pollination.</a:t>
            </a:r>
          </a:p>
          <a:p>
            <a:r>
              <a:rPr lang="en-US" sz="1200"/>
              <a:t>With Special thanks to the wonderful research done by M.F Johannsmeier and ARC.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268849375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080524" y="45465"/>
            <a:ext cx="6034951" cy="623343"/>
          </a:xfrm>
        </p:spPr>
        <p:txBody>
          <a:bodyPr/>
          <a:lstStyle/>
          <a:p>
            <a:pPr algn="ctr"/>
            <a:r>
              <a:rPr lang="en-US" sz="2800" err="1"/>
              <a:t>Vredehoek</a:t>
            </a:r>
            <a:r>
              <a:rPr lang="en-US" sz="2800" dirty="0"/>
              <a:t> </a:t>
            </a:r>
            <a:r>
              <a:rPr lang="en-US" sz="2800" err="1"/>
              <a:t>Kwekery</a:t>
            </a:r>
            <a:r>
              <a:rPr lang="en-US" sz="2800"/>
              <a:t> SA Bee Statistics</a:t>
            </a:r>
            <a:endParaRPr lang="en-US" sz="28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082481" y="621180"/>
            <a:ext cx="6107238" cy="773310"/>
          </a:xfrm>
        </p:spPr>
        <p:txBody>
          <a:bodyPr>
            <a:normAutofit/>
          </a:bodyPr>
          <a:lstStyle/>
          <a:p>
            <a:pPr algn="l"/>
            <a:r>
              <a:rPr lang="en-US" sz="1600" dirty="0"/>
              <a:t>Contact Us: </a:t>
            </a:r>
            <a:r>
              <a:rPr lang="en-US" sz="1600" dirty="0">
                <a:ea typeface="+mn-lt"/>
                <a:cs typeface="+mn-lt"/>
              </a:rPr>
              <a:t>072 5980 176 or 023 614 1617</a:t>
            </a:r>
            <a:endParaRPr lang="en-US" sz="1600" dirty="0"/>
          </a:p>
          <a:p>
            <a:pPr algn="l"/>
            <a:r>
              <a:rPr lang="en-US" sz="1600" dirty="0"/>
              <a:t>gertvandeventer@r62mail.co.za</a:t>
            </a:r>
          </a:p>
          <a:p>
            <a:pPr algn="l"/>
            <a:endParaRPr lang="en-US" dirty="0"/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7F33D8ED-FDC9-4503-8BEB-379A4521BB5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7223" y="3136"/>
            <a:ext cx="1605419" cy="1642989"/>
          </a:xfrm>
          <a:prstGeom prst="rect">
            <a:avLst/>
          </a:prstGeom>
        </p:spPr>
      </p:pic>
      <p:graphicFrame>
        <p:nvGraphicFramePr>
          <p:cNvPr id="5" name="Table 5">
            <a:extLst>
              <a:ext uri="{FF2B5EF4-FFF2-40B4-BE49-F238E27FC236}">
                <a16:creationId xmlns:a16="http://schemas.microsoft.com/office/drawing/2014/main" id="{9A9E4A0F-41C3-4FEA-80BA-BC256D92C92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43222904"/>
              </p:ext>
            </p:extLst>
          </p:nvPr>
        </p:nvGraphicFramePr>
        <p:xfrm>
          <a:off x="285750" y="1657350"/>
          <a:ext cx="10620426" cy="447178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64406">
                  <a:extLst>
                    <a:ext uri="{9D8B030D-6E8A-4147-A177-3AD203B41FA5}">
                      <a16:colId xmlns:a16="http://schemas.microsoft.com/office/drawing/2014/main" val="2284234746"/>
                    </a:ext>
                  </a:extLst>
                </a:gridCol>
                <a:gridCol w="1159685">
                  <a:extLst>
                    <a:ext uri="{9D8B030D-6E8A-4147-A177-3AD203B41FA5}">
                      <a16:colId xmlns:a16="http://schemas.microsoft.com/office/drawing/2014/main" val="2474156147"/>
                    </a:ext>
                  </a:extLst>
                </a:gridCol>
                <a:gridCol w="1062046">
                  <a:extLst>
                    <a:ext uri="{9D8B030D-6E8A-4147-A177-3AD203B41FA5}">
                      <a16:colId xmlns:a16="http://schemas.microsoft.com/office/drawing/2014/main" val="1156540633"/>
                    </a:ext>
                  </a:extLst>
                </a:gridCol>
                <a:gridCol w="1169676">
                  <a:extLst>
                    <a:ext uri="{9D8B030D-6E8A-4147-A177-3AD203B41FA5}">
                      <a16:colId xmlns:a16="http://schemas.microsoft.com/office/drawing/2014/main" val="4107598466"/>
                    </a:ext>
                  </a:extLst>
                </a:gridCol>
                <a:gridCol w="1044911">
                  <a:extLst>
                    <a:ext uri="{9D8B030D-6E8A-4147-A177-3AD203B41FA5}">
                      <a16:colId xmlns:a16="http://schemas.microsoft.com/office/drawing/2014/main" val="3197768219"/>
                    </a:ext>
                  </a:extLst>
                </a:gridCol>
                <a:gridCol w="1313104">
                  <a:extLst>
                    <a:ext uri="{9D8B030D-6E8A-4147-A177-3AD203B41FA5}">
                      <a16:colId xmlns:a16="http://schemas.microsoft.com/office/drawing/2014/main" val="1797107419"/>
                    </a:ext>
                  </a:extLst>
                </a:gridCol>
                <a:gridCol w="720470">
                  <a:extLst>
                    <a:ext uri="{9D8B030D-6E8A-4147-A177-3AD203B41FA5}">
                      <a16:colId xmlns:a16="http://schemas.microsoft.com/office/drawing/2014/main" val="3577696431"/>
                    </a:ext>
                  </a:extLst>
                </a:gridCol>
                <a:gridCol w="795378">
                  <a:extLst>
                    <a:ext uri="{9D8B030D-6E8A-4147-A177-3AD203B41FA5}">
                      <a16:colId xmlns:a16="http://schemas.microsoft.com/office/drawing/2014/main" val="159559541"/>
                    </a:ext>
                  </a:extLst>
                </a:gridCol>
                <a:gridCol w="1328704">
                  <a:extLst>
                    <a:ext uri="{9D8B030D-6E8A-4147-A177-3AD203B41FA5}">
                      <a16:colId xmlns:a16="http://schemas.microsoft.com/office/drawing/2014/main" val="1855161214"/>
                    </a:ext>
                  </a:extLst>
                </a:gridCol>
                <a:gridCol w="1062046">
                  <a:extLst>
                    <a:ext uri="{9D8B030D-6E8A-4147-A177-3AD203B41FA5}">
                      <a16:colId xmlns:a16="http://schemas.microsoft.com/office/drawing/2014/main" val="1486452247"/>
                    </a:ext>
                  </a:extLst>
                </a:gridCol>
              </a:tblGrid>
              <a:tr h="675671">
                <a:tc>
                  <a:txBody>
                    <a:bodyPr/>
                    <a:lstStyle/>
                    <a:p>
                      <a:r>
                        <a:rPr lang="en-US" sz="1200" dirty="0"/>
                        <a:t>Crop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Flowering Time </a:t>
                      </a:r>
                      <a:r>
                        <a:rPr lang="en-US" sz="1200" b="1" i="0" u="none" strike="noStrike" noProof="0" dirty="0">
                          <a:latin typeface="Trebuchet MS"/>
                        </a:rPr>
                        <a:t>(approximate- depends on cultivar)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Main Flowering period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200" dirty="0"/>
                        <a:t>Flowering window (days)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200" b="1" i="0" u="none" strike="noStrike" noProof="0" dirty="0">
                          <a:latin typeface="Trebuchet MS"/>
                        </a:rPr>
                        <a:t>Commercial Value (R Million)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200" b="1" i="0" u="none" strike="noStrike" noProof="0" dirty="0">
                          <a:latin typeface="Trebuchet MS"/>
                        </a:rPr>
                        <a:t>Bee Contribution (R Million)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200" b="1" i="0" u="none" strike="noStrike" noProof="0" dirty="0">
                          <a:latin typeface="Trebuchet MS"/>
                        </a:rPr>
                        <a:t>Bee Factor*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200" b="1" i="0" u="none" strike="noStrike" noProof="0" dirty="0">
                          <a:latin typeface="Trebuchet MS"/>
                        </a:rPr>
                        <a:t>Hives per 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Cross Pollinator needed?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Temperature range for fruit set.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03111702"/>
                  </a:ext>
                </a:extLst>
              </a:tr>
              <a:tr h="475472">
                <a:tc>
                  <a:txBody>
                    <a:bodyPr/>
                    <a:lstStyle/>
                    <a:p>
                      <a:r>
                        <a:rPr lang="en-US" sz="1200" dirty="0"/>
                        <a:t>Coffee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200" dirty="0"/>
                        <a:t>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3,00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1,05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35-65%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recommended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-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30153430"/>
                  </a:ext>
                </a:extLst>
              </a:tr>
              <a:tr h="650646">
                <a:tc>
                  <a:txBody>
                    <a:bodyPr/>
                    <a:lstStyle/>
                    <a:p>
                      <a:r>
                        <a:rPr lang="en-US" sz="1200" dirty="0"/>
                        <a:t>Coriander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Aug-Oct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200" dirty="0"/>
                        <a:t>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85%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2-4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-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55988995"/>
                  </a:ext>
                </a:extLst>
              </a:tr>
              <a:tr h="425423">
                <a:tc>
                  <a:txBody>
                    <a:bodyPr/>
                    <a:lstStyle/>
                    <a:p>
                      <a:r>
                        <a:rPr lang="en-US" sz="1200" dirty="0"/>
                        <a:t>Cotton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200" dirty="0"/>
                        <a:t>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159,67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23,95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15%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1-10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Not necessary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-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54206995"/>
                  </a:ext>
                </a:extLst>
              </a:tr>
              <a:tr h="475472">
                <a:tc>
                  <a:txBody>
                    <a:bodyPr/>
                    <a:lstStyle/>
                    <a:p>
                      <a:r>
                        <a:rPr lang="en-US" sz="1200" dirty="0"/>
                        <a:t>Cucumber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Oct-Apr?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200" dirty="0"/>
                        <a:t>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5,52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4,41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80%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0,5-2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Not necessary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-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95184552"/>
                  </a:ext>
                </a:extLst>
              </a:tr>
              <a:tr h="475472">
                <a:tc>
                  <a:txBody>
                    <a:bodyPr/>
                    <a:lstStyle/>
                    <a:p>
                      <a:r>
                        <a:rPr lang="en-US" sz="1200" dirty="0"/>
                        <a:t>Brassicas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200" dirty="0"/>
                        <a:t>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12,85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11,56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90%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2-5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recommended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-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25062259"/>
                  </a:ext>
                </a:extLst>
              </a:tr>
              <a:tr h="475472">
                <a:tc>
                  <a:txBody>
                    <a:bodyPr/>
                    <a:lstStyle/>
                    <a:p>
                      <a:r>
                        <a:rPr lang="en-US" sz="1200" dirty="0"/>
                        <a:t>Gooseberries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Jan-Dec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Nov-June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200" dirty="0"/>
                        <a:t>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0,08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0,04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~50%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-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38402058"/>
                  </a:ext>
                </a:extLst>
              </a:tr>
              <a:tr h="487984">
                <a:tc>
                  <a:txBody>
                    <a:bodyPr/>
                    <a:lstStyle/>
                    <a:p>
                      <a:r>
                        <a:rPr lang="en-US" sz="1200" dirty="0"/>
                        <a:t>Granadilla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Aug-Apr?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200" dirty="0"/>
                        <a:t>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3,37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2,02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60%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needed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-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37604807"/>
                  </a:ext>
                </a:extLst>
              </a:tr>
            </a:tbl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C8D07F02-71F7-4E0D-8690-AFD07CA4DC63}"/>
              </a:ext>
            </a:extLst>
          </p:cNvPr>
          <p:cNvSpPr txBox="1"/>
          <p:nvPr/>
        </p:nvSpPr>
        <p:spPr>
          <a:xfrm>
            <a:off x="542925" y="6353175"/>
            <a:ext cx="7258050" cy="46166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200"/>
              <a:t>*Bee factor is how reliant the crop is on honeybee pollination.</a:t>
            </a:r>
          </a:p>
          <a:p>
            <a:r>
              <a:rPr lang="en-US" sz="1200"/>
              <a:t>With Special thanks to the wonderful research done by M.F Johannsmeier and ARC.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421731308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080524" y="45465"/>
            <a:ext cx="6034951" cy="623343"/>
          </a:xfrm>
        </p:spPr>
        <p:txBody>
          <a:bodyPr/>
          <a:lstStyle/>
          <a:p>
            <a:pPr algn="ctr"/>
            <a:r>
              <a:rPr lang="en-US" sz="2800" err="1"/>
              <a:t>Vredehoek</a:t>
            </a:r>
            <a:r>
              <a:rPr lang="en-US" sz="2800" dirty="0"/>
              <a:t> </a:t>
            </a:r>
            <a:r>
              <a:rPr lang="en-US" sz="2800" err="1"/>
              <a:t>Kwekery</a:t>
            </a:r>
            <a:r>
              <a:rPr lang="en-US" sz="2800"/>
              <a:t> SA Bee Statistics</a:t>
            </a:r>
            <a:endParaRPr lang="en-US" sz="28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082481" y="621180"/>
            <a:ext cx="6107238" cy="773310"/>
          </a:xfrm>
        </p:spPr>
        <p:txBody>
          <a:bodyPr>
            <a:normAutofit/>
          </a:bodyPr>
          <a:lstStyle/>
          <a:p>
            <a:pPr algn="l"/>
            <a:r>
              <a:rPr lang="en-US" sz="1600" dirty="0"/>
              <a:t>Contact Us: </a:t>
            </a:r>
            <a:r>
              <a:rPr lang="en-US" sz="1600" dirty="0">
                <a:ea typeface="+mn-lt"/>
                <a:cs typeface="+mn-lt"/>
              </a:rPr>
              <a:t>072 5980 176 or 023 614 1617</a:t>
            </a:r>
            <a:endParaRPr lang="en-US" sz="1600" dirty="0"/>
          </a:p>
          <a:p>
            <a:pPr algn="l"/>
            <a:r>
              <a:rPr lang="en-US" sz="1600" dirty="0"/>
              <a:t>gertvandeventer@r62mail.co.za</a:t>
            </a:r>
          </a:p>
          <a:p>
            <a:pPr algn="l"/>
            <a:endParaRPr lang="en-US" dirty="0"/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7F33D8ED-FDC9-4503-8BEB-379A4521BB5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7223" y="3136"/>
            <a:ext cx="1605419" cy="1642989"/>
          </a:xfrm>
          <a:prstGeom prst="rect">
            <a:avLst/>
          </a:prstGeom>
        </p:spPr>
      </p:pic>
      <p:graphicFrame>
        <p:nvGraphicFramePr>
          <p:cNvPr id="5" name="Table 5">
            <a:extLst>
              <a:ext uri="{FF2B5EF4-FFF2-40B4-BE49-F238E27FC236}">
                <a16:creationId xmlns:a16="http://schemas.microsoft.com/office/drawing/2014/main" id="{9A9E4A0F-41C3-4FEA-80BA-BC256D92C92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59840117"/>
              </p:ext>
            </p:extLst>
          </p:nvPr>
        </p:nvGraphicFramePr>
        <p:xfrm>
          <a:off x="275166" y="1354666"/>
          <a:ext cx="10620426" cy="501714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64406">
                  <a:extLst>
                    <a:ext uri="{9D8B030D-6E8A-4147-A177-3AD203B41FA5}">
                      <a16:colId xmlns:a16="http://schemas.microsoft.com/office/drawing/2014/main" val="2284234746"/>
                    </a:ext>
                  </a:extLst>
                </a:gridCol>
                <a:gridCol w="1159685">
                  <a:extLst>
                    <a:ext uri="{9D8B030D-6E8A-4147-A177-3AD203B41FA5}">
                      <a16:colId xmlns:a16="http://schemas.microsoft.com/office/drawing/2014/main" val="2474156147"/>
                    </a:ext>
                  </a:extLst>
                </a:gridCol>
                <a:gridCol w="1062046">
                  <a:extLst>
                    <a:ext uri="{9D8B030D-6E8A-4147-A177-3AD203B41FA5}">
                      <a16:colId xmlns:a16="http://schemas.microsoft.com/office/drawing/2014/main" val="1156540633"/>
                    </a:ext>
                  </a:extLst>
                </a:gridCol>
                <a:gridCol w="1169676">
                  <a:extLst>
                    <a:ext uri="{9D8B030D-6E8A-4147-A177-3AD203B41FA5}">
                      <a16:colId xmlns:a16="http://schemas.microsoft.com/office/drawing/2014/main" val="4107598466"/>
                    </a:ext>
                  </a:extLst>
                </a:gridCol>
                <a:gridCol w="1044911">
                  <a:extLst>
                    <a:ext uri="{9D8B030D-6E8A-4147-A177-3AD203B41FA5}">
                      <a16:colId xmlns:a16="http://schemas.microsoft.com/office/drawing/2014/main" val="3197768219"/>
                    </a:ext>
                  </a:extLst>
                </a:gridCol>
                <a:gridCol w="1313104">
                  <a:extLst>
                    <a:ext uri="{9D8B030D-6E8A-4147-A177-3AD203B41FA5}">
                      <a16:colId xmlns:a16="http://schemas.microsoft.com/office/drawing/2014/main" val="1797107419"/>
                    </a:ext>
                  </a:extLst>
                </a:gridCol>
                <a:gridCol w="720470">
                  <a:extLst>
                    <a:ext uri="{9D8B030D-6E8A-4147-A177-3AD203B41FA5}">
                      <a16:colId xmlns:a16="http://schemas.microsoft.com/office/drawing/2014/main" val="3577696431"/>
                    </a:ext>
                  </a:extLst>
                </a:gridCol>
                <a:gridCol w="795378">
                  <a:extLst>
                    <a:ext uri="{9D8B030D-6E8A-4147-A177-3AD203B41FA5}">
                      <a16:colId xmlns:a16="http://schemas.microsoft.com/office/drawing/2014/main" val="159559541"/>
                    </a:ext>
                  </a:extLst>
                </a:gridCol>
                <a:gridCol w="1328704">
                  <a:extLst>
                    <a:ext uri="{9D8B030D-6E8A-4147-A177-3AD203B41FA5}">
                      <a16:colId xmlns:a16="http://schemas.microsoft.com/office/drawing/2014/main" val="1855161214"/>
                    </a:ext>
                  </a:extLst>
                </a:gridCol>
                <a:gridCol w="1062046">
                  <a:extLst>
                    <a:ext uri="{9D8B030D-6E8A-4147-A177-3AD203B41FA5}">
                      <a16:colId xmlns:a16="http://schemas.microsoft.com/office/drawing/2014/main" val="1486452247"/>
                    </a:ext>
                  </a:extLst>
                </a:gridCol>
              </a:tblGrid>
              <a:tr h="992286">
                <a:tc>
                  <a:txBody>
                    <a:bodyPr/>
                    <a:lstStyle/>
                    <a:p>
                      <a:r>
                        <a:rPr lang="en-US" sz="1200" dirty="0"/>
                        <a:t>Crop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Flowering Time </a:t>
                      </a:r>
                      <a:r>
                        <a:rPr lang="en-US" sz="1200" b="1" i="0" u="none" strike="noStrike" noProof="0" dirty="0">
                          <a:latin typeface="Trebuchet MS"/>
                        </a:rPr>
                        <a:t>(approximate- depends on cultivar)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Main Flowering period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200" dirty="0"/>
                        <a:t>Flowering window (days)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200" b="1" i="0" u="none" strike="noStrike" noProof="0" dirty="0">
                          <a:latin typeface="Trebuchet MS"/>
                        </a:rPr>
                        <a:t>Commercial Value (R Million)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200" b="1" i="0" u="none" strike="noStrike" noProof="0" dirty="0">
                          <a:latin typeface="Trebuchet MS"/>
                        </a:rPr>
                        <a:t>Bee Contribution (R Million)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200" b="1" i="0" u="none" strike="noStrike" noProof="0" dirty="0">
                          <a:latin typeface="Trebuchet MS"/>
                        </a:rPr>
                        <a:t>Bee Factor*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200" b="1" i="0" u="none" strike="noStrike" noProof="0" dirty="0">
                          <a:latin typeface="Trebuchet MS"/>
                        </a:rPr>
                        <a:t>Hives per 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Cross Pollinator needed?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Temperature range for fruit set.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03111702"/>
                  </a:ext>
                </a:extLst>
              </a:tr>
              <a:tr h="470700">
                <a:tc>
                  <a:txBody>
                    <a:bodyPr/>
                    <a:lstStyle/>
                    <a:p>
                      <a:r>
                        <a:rPr lang="en-US" sz="1200" dirty="0"/>
                        <a:t>Grapefruit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Aug-Oct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200" dirty="0"/>
                        <a:t>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62,03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18,61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60%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1-2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Not necessary for most?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30153430"/>
                  </a:ext>
                </a:extLst>
              </a:tr>
              <a:tr h="648803">
                <a:tc>
                  <a:txBody>
                    <a:bodyPr/>
                    <a:lstStyle/>
                    <a:p>
                      <a:r>
                        <a:rPr lang="en-US" sz="1200" dirty="0"/>
                        <a:t>Guava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Aug-Jan?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200" dirty="0"/>
                        <a:t>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19,11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8,60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45%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-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55988995"/>
                  </a:ext>
                </a:extLst>
              </a:tr>
              <a:tr h="814183">
                <a:tc>
                  <a:txBody>
                    <a:bodyPr/>
                    <a:lstStyle/>
                    <a:p>
                      <a:r>
                        <a:rPr lang="en-US" sz="1200" dirty="0"/>
                        <a:t>Kiwi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Oct-Nov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200" dirty="0"/>
                        <a:t>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51,00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48,45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95%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3-8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No, but both male and female plants needed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-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54206995"/>
                  </a:ext>
                </a:extLst>
              </a:tr>
              <a:tr h="483421">
                <a:tc>
                  <a:txBody>
                    <a:bodyPr/>
                    <a:lstStyle/>
                    <a:p>
                      <a:r>
                        <a:rPr lang="en-US" sz="1200" dirty="0"/>
                        <a:t>Lemon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Aug-Oct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200" dirty="0"/>
                        <a:t>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99,37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49,68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50%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1-2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recommended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-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95184552"/>
                  </a:ext>
                </a:extLst>
              </a:tr>
              <a:tr h="483421">
                <a:tc>
                  <a:txBody>
                    <a:bodyPr/>
                    <a:lstStyle/>
                    <a:p>
                      <a:r>
                        <a:rPr lang="en-US" sz="1200" dirty="0"/>
                        <a:t>Litchi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200" dirty="0"/>
                        <a:t>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20,10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b="0" i="0" u="none" strike="noStrike" noProof="0" dirty="0">
                          <a:latin typeface="Trebuchet MS"/>
                        </a:rPr>
                        <a:t>17,08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200" b="0" i="0" u="none" strike="noStrike" noProof="0" dirty="0">
                          <a:latin typeface="Trebuchet MS"/>
                        </a:rPr>
                        <a:t>85%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2-4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Not necessary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-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25062259"/>
                  </a:ext>
                </a:extLst>
              </a:tr>
              <a:tr h="470700">
                <a:tc>
                  <a:txBody>
                    <a:bodyPr/>
                    <a:lstStyle/>
                    <a:p>
                      <a:r>
                        <a:rPr lang="en-US" sz="1200" dirty="0"/>
                        <a:t>Loquat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200" dirty="0"/>
                        <a:t>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0,33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b="0" i="0" u="none" strike="noStrike" noProof="0" dirty="0">
                          <a:latin typeface="Trebuchet MS"/>
                        </a:rPr>
                        <a:t>0,19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200" b="0" i="0" u="none" strike="noStrike" noProof="0" dirty="0">
                          <a:latin typeface="Trebuchet MS"/>
                        </a:rPr>
                        <a:t>60% 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1-2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recommended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-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38402058"/>
                  </a:ext>
                </a:extLst>
              </a:tr>
              <a:tr h="623359">
                <a:tc>
                  <a:txBody>
                    <a:bodyPr/>
                    <a:lstStyle/>
                    <a:p>
                      <a:r>
                        <a:rPr lang="en-US" sz="1200" dirty="0"/>
                        <a:t>Lucerne (flowers for seed)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Nov-Mar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200" dirty="0"/>
                        <a:t>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590,00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11,70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90%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2-10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recommended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37604807"/>
                  </a:ext>
                </a:extLst>
              </a:tr>
            </a:tbl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C8D07F02-71F7-4E0D-8690-AFD07CA4DC63}"/>
              </a:ext>
            </a:extLst>
          </p:cNvPr>
          <p:cNvSpPr txBox="1"/>
          <p:nvPr/>
        </p:nvSpPr>
        <p:spPr>
          <a:xfrm>
            <a:off x="542925" y="6353175"/>
            <a:ext cx="7258050" cy="46166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200"/>
              <a:t>*Bee factor is how reliant the crop is on honeybee pollination.</a:t>
            </a:r>
          </a:p>
          <a:p>
            <a:r>
              <a:rPr lang="en-US" sz="1200"/>
              <a:t>With Special thanks to the wonderful research done by M.F Johannsmeier and ARC.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394527572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080524" y="45465"/>
            <a:ext cx="6034951" cy="623343"/>
          </a:xfrm>
        </p:spPr>
        <p:txBody>
          <a:bodyPr/>
          <a:lstStyle/>
          <a:p>
            <a:pPr algn="ctr"/>
            <a:r>
              <a:rPr lang="en-US" sz="2800" err="1"/>
              <a:t>Vredehoek</a:t>
            </a:r>
            <a:r>
              <a:rPr lang="en-US" sz="2800" dirty="0"/>
              <a:t> </a:t>
            </a:r>
            <a:r>
              <a:rPr lang="en-US" sz="2800" err="1"/>
              <a:t>Kwekery</a:t>
            </a:r>
            <a:r>
              <a:rPr lang="en-US" sz="2800"/>
              <a:t> SA Bee Statistics</a:t>
            </a:r>
            <a:endParaRPr lang="en-US" sz="28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082481" y="621180"/>
            <a:ext cx="6107238" cy="773310"/>
          </a:xfrm>
        </p:spPr>
        <p:txBody>
          <a:bodyPr>
            <a:normAutofit/>
          </a:bodyPr>
          <a:lstStyle/>
          <a:p>
            <a:pPr algn="l"/>
            <a:r>
              <a:rPr lang="en-US" sz="1600" dirty="0"/>
              <a:t>Contact Us: </a:t>
            </a:r>
            <a:r>
              <a:rPr lang="en-US" sz="1600" dirty="0">
                <a:ea typeface="+mn-lt"/>
                <a:cs typeface="+mn-lt"/>
              </a:rPr>
              <a:t>072 5980 176 or 023 614 1617</a:t>
            </a:r>
            <a:endParaRPr lang="en-US" sz="1600" dirty="0"/>
          </a:p>
          <a:p>
            <a:pPr algn="l"/>
            <a:r>
              <a:rPr lang="en-US" sz="1600" dirty="0"/>
              <a:t>gertvandeventer@r62mail.co.za</a:t>
            </a:r>
          </a:p>
          <a:p>
            <a:pPr algn="l"/>
            <a:endParaRPr lang="en-US" dirty="0"/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7F33D8ED-FDC9-4503-8BEB-379A4521BB5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7223" y="3136"/>
            <a:ext cx="1605419" cy="1642989"/>
          </a:xfrm>
          <a:prstGeom prst="rect">
            <a:avLst/>
          </a:prstGeom>
        </p:spPr>
      </p:pic>
      <p:graphicFrame>
        <p:nvGraphicFramePr>
          <p:cNvPr id="5" name="Table 5">
            <a:extLst>
              <a:ext uri="{FF2B5EF4-FFF2-40B4-BE49-F238E27FC236}">
                <a16:creationId xmlns:a16="http://schemas.microsoft.com/office/drawing/2014/main" id="{9A9E4A0F-41C3-4FEA-80BA-BC256D92C92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35235239"/>
              </p:ext>
            </p:extLst>
          </p:nvPr>
        </p:nvGraphicFramePr>
        <p:xfrm>
          <a:off x="285750" y="1657350"/>
          <a:ext cx="10620426" cy="447178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64406">
                  <a:extLst>
                    <a:ext uri="{9D8B030D-6E8A-4147-A177-3AD203B41FA5}">
                      <a16:colId xmlns:a16="http://schemas.microsoft.com/office/drawing/2014/main" val="2284234746"/>
                    </a:ext>
                  </a:extLst>
                </a:gridCol>
                <a:gridCol w="1159685">
                  <a:extLst>
                    <a:ext uri="{9D8B030D-6E8A-4147-A177-3AD203B41FA5}">
                      <a16:colId xmlns:a16="http://schemas.microsoft.com/office/drawing/2014/main" val="2474156147"/>
                    </a:ext>
                  </a:extLst>
                </a:gridCol>
                <a:gridCol w="1062046">
                  <a:extLst>
                    <a:ext uri="{9D8B030D-6E8A-4147-A177-3AD203B41FA5}">
                      <a16:colId xmlns:a16="http://schemas.microsoft.com/office/drawing/2014/main" val="1156540633"/>
                    </a:ext>
                  </a:extLst>
                </a:gridCol>
                <a:gridCol w="1169676">
                  <a:extLst>
                    <a:ext uri="{9D8B030D-6E8A-4147-A177-3AD203B41FA5}">
                      <a16:colId xmlns:a16="http://schemas.microsoft.com/office/drawing/2014/main" val="4107598466"/>
                    </a:ext>
                  </a:extLst>
                </a:gridCol>
                <a:gridCol w="1044911">
                  <a:extLst>
                    <a:ext uri="{9D8B030D-6E8A-4147-A177-3AD203B41FA5}">
                      <a16:colId xmlns:a16="http://schemas.microsoft.com/office/drawing/2014/main" val="3197768219"/>
                    </a:ext>
                  </a:extLst>
                </a:gridCol>
                <a:gridCol w="1313104">
                  <a:extLst>
                    <a:ext uri="{9D8B030D-6E8A-4147-A177-3AD203B41FA5}">
                      <a16:colId xmlns:a16="http://schemas.microsoft.com/office/drawing/2014/main" val="1797107419"/>
                    </a:ext>
                  </a:extLst>
                </a:gridCol>
                <a:gridCol w="720470">
                  <a:extLst>
                    <a:ext uri="{9D8B030D-6E8A-4147-A177-3AD203B41FA5}">
                      <a16:colId xmlns:a16="http://schemas.microsoft.com/office/drawing/2014/main" val="3577696431"/>
                    </a:ext>
                  </a:extLst>
                </a:gridCol>
                <a:gridCol w="795378">
                  <a:extLst>
                    <a:ext uri="{9D8B030D-6E8A-4147-A177-3AD203B41FA5}">
                      <a16:colId xmlns:a16="http://schemas.microsoft.com/office/drawing/2014/main" val="159559541"/>
                    </a:ext>
                  </a:extLst>
                </a:gridCol>
                <a:gridCol w="1328704">
                  <a:extLst>
                    <a:ext uri="{9D8B030D-6E8A-4147-A177-3AD203B41FA5}">
                      <a16:colId xmlns:a16="http://schemas.microsoft.com/office/drawing/2014/main" val="1855161214"/>
                    </a:ext>
                  </a:extLst>
                </a:gridCol>
                <a:gridCol w="1062046">
                  <a:extLst>
                    <a:ext uri="{9D8B030D-6E8A-4147-A177-3AD203B41FA5}">
                      <a16:colId xmlns:a16="http://schemas.microsoft.com/office/drawing/2014/main" val="1486452247"/>
                    </a:ext>
                  </a:extLst>
                </a:gridCol>
              </a:tblGrid>
              <a:tr h="675671">
                <a:tc>
                  <a:txBody>
                    <a:bodyPr/>
                    <a:lstStyle/>
                    <a:p>
                      <a:r>
                        <a:rPr lang="en-US" sz="1200" dirty="0"/>
                        <a:t>Crop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Flowering Time </a:t>
                      </a:r>
                      <a:r>
                        <a:rPr lang="en-US" sz="1200" b="1" i="0" u="none" strike="noStrike" noProof="0" dirty="0">
                          <a:latin typeface="Trebuchet MS"/>
                        </a:rPr>
                        <a:t>(approximate- depends on cultivar)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Main Flowering period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200" dirty="0"/>
                        <a:t>Flowering window (days)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200" b="1" i="0" u="none" strike="noStrike" noProof="0" dirty="0">
                          <a:latin typeface="Trebuchet MS"/>
                        </a:rPr>
                        <a:t>Commercial Value (R Million)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200" b="1" i="0" u="none" strike="noStrike" noProof="0" dirty="0">
                          <a:latin typeface="Trebuchet MS"/>
                        </a:rPr>
                        <a:t>Bee Contribution (R Million)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200" b="1" i="0" u="none" strike="noStrike" noProof="0" dirty="0">
                          <a:latin typeface="Trebuchet MS"/>
                        </a:rPr>
                        <a:t>Bee Factor*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200" b="1" i="0" u="none" strike="noStrike" noProof="0" dirty="0">
                          <a:latin typeface="Trebuchet MS"/>
                        </a:rPr>
                        <a:t>Hives per 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Cross Pollinator needed?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Temperature range for fruit set.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03111702"/>
                  </a:ext>
                </a:extLst>
              </a:tr>
              <a:tr h="475472">
                <a:tc>
                  <a:txBody>
                    <a:bodyPr/>
                    <a:lstStyle/>
                    <a:p>
                      <a:r>
                        <a:rPr lang="en-US" sz="1200" dirty="0"/>
                        <a:t>Macadamias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Aug-Sept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200" dirty="0"/>
                        <a:t>2-3weeks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39,90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29,92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75%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2-10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-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30153430"/>
                  </a:ext>
                </a:extLst>
              </a:tr>
              <a:tr h="650646">
                <a:tc>
                  <a:txBody>
                    <a:bodyPr/>
                    <a:lstStyle/>
                    <a:p>
                      <a:r>
                        <a:rPr lang="en-US" sz="1200" dirty="0"/>
                        <a:t>Mango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July-Sept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200" dirty="0"/>
                        <a:t>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56,09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47,67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85%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3-15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recommended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-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55988995"/>
                  </a:ext>
                </a:extLst>
              </a:tr>
              <a:tr h="425423">
                <a:tc>
                  <a:txBody>
                    <a:bodyPr/>
                    <a:lstStyle/>
                    <a:p>
                      <a:r>
                        <a:rPr lang="en-US" sz="1200" dirty="0"/>
                        <a:t>Melon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Nov-Feb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200" dirty="0"/>
                        <a:t>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30,70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24,61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80-95%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0,3 - 7,5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-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54206995"/>
                  </a:ext>
                </a:extLst>
              </a:tr>
              <a:tr h="475472">
                <a:tc>
                  <a:txBody>
                    <a:bodyPr/>
                    <a:lstStyle/>
                    <a:p>
                      <a:r>
                        <a:rPr lang="en-US" sz="1200" dirty="0" err="1"/>
                        <a:t>Naartjie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Aug-Oct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200" dirty="0"/>
                        <a:t>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93,00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69,75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75%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1-4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recommended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-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95184552"/>
                  </a:ext>
                </a:extLst>
              </a:tr>
              <a:tr h="475472">
                <a:tc>
                  <a:txBody>
                    <a:bodyPr/>
                    <a:lstStyle/>
                    <a:p>
                      <a:r>
                        <a:rPr lang="en-US" sz="1200" dirty="0"/>
                        <a:t>Onion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Sept-Dec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200" dirty="0"/>
                        <a:t>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20,47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19,44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95%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5-12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-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25062259"/>
                  </a:ext>
                </a:extLst>
              </a:tr>
              <a:tr h="475472">
                <a:tc>
                  <a:txBody>
                    <a:bodyPr/>
                    <a:lstStyle/>
                    <a:p>
                      <a:r>
                        <a:rPr lang="en-US" sz="1200" dirty="0"/>
                        <a:t>Orange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Aug-Oct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200" dirty="0"/>
                        <a:t>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804,59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321,83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40%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0-2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recommended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-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38402058"/>
                  </a:ext>
                </a:extLst>
              </a:tr>
              <a:tr h="487984">
                <a:tc>
                  <a:txBody>
                    <a:bodyPr/>
                    <a:lstStyle/>
                    <a:p>
                      <a:r>
                        <a:rPr lang="en-US" sz="1200" dirty="0"/>
                        <a:t>Papaya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200" dirty="0"/>
                        <a:t>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28,48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4,27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15%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1-2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-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37604807"/>
                  </a:ext>
                </a:extLst>
              </a:tr>
            </a:tbl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C8D07F02-71F7-4E0D-8690-AFD07CA4DC63}"/>
              </a:ext>
            </a:extLst>
          </p:cNvPr>
          <p:cNvSpPr txBox="1"/>
          <p:nvPr/>
        </p:nvSpPr>
        <p:spPr>
          <a:xfrm>
            <a:off x="542925" y="6353175"/>
            <a:ext cx="7258050" cy="46166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200"/>
              <a:t>*Bee factor is how reliant the crop is on honeybee pollination.</a:t>
            </a:r>
          </a:p>
          <a:p>
            <a:r>
              <a:rPr lang="en-US" sz="1200"/>
              <a:t>With Special thanks to the wonderful research done by M.F Johannsmeier and ARC.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155845327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080524" y="45465"/>
            <a:ext cx="6034951" cy="623343"/>
          </a:xfrm>
        </p:spPr>
        <p:txBody>
          <a:bodyPr/>
          <a:lstStyle/>
          <a:p>
            <a:pPr algn="ctr"/>
            <a:r>
              <a:rPr lang="en-US" sz="2800" err="1"/>
              <a:t>Vredehoek</a:t>
            </a:r>
            <a:r>
              <a:rPr lang="en-US" sz="2800" dirty="0"/>
              <a:t> </a:t>
            </a:r>
            <a:r>
              <a:rPr lang="en-US" sz="2800" err="1"/>
              <a:t>Kwekery</a:t>
            </a:r>
            <a:r>
              <a:rPr lang="en-US" sz="2800"/>
              <a:t> SA Bee Statistics</a:t>
            </a:r>
            <a:endParaRPr lang="en-US" sz="28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082481" y="621180"/>
            <a:ext cx="6107238" cy="773310"/>
          </a:xfrm>
        </p:spPr>
        <p:txBody>
          <a:bodyPr>
            <a:normAutofit/>
          </a:bodyPr>
          <a:lstStyle/>
          <a:p>
            <a:pPr algn="l"/>
            <a:r>
              <a:rPr lang="en-US" sz="1600" dirty="0"/>
              <a:t>Contact Us: </a:t>
            </a:r>
            <a:r>
              <a:rPr lang="en-US" sz="1600" dirty="0">
                <a:ea typeface="+mn-lt"/>
                <a:cs typeface="+mn-lt"/>
              </a:rPr>
              <a:t>072 5980 176 or 023 614 1617</a:t>
            </a:r>
            <a:endParaRPr lang="en-US" sz="1600" dirty="0"/>
          </a:p>
          <a:p>
            <a:pPr algn="l"/>
            <a:r>
              <a:rPr lang="en-US" sz="1600" dirty="0"/>
              <a:t>gertvandeventer@r62mail.co.za</a:t>
            </a:r>
          </a:p>
          <a:p>
            <a:pPr algn="l"/>
            <a:endParaRPr lang="en-US" dirty="0"/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7F33D8ED-FDC9-4503-8BEB-379A4521BB5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7223" y="3136"/>
            <a:ext cx="1605419" cy="1642989"/>
          </a:xfrm>
          <a:prstGeom prst="rect">
            <a:avLst/>
          </a:prstGeom>
        </p:spPr>
      </p:pic>
      <p:graphicFrame>
        <p:nvGraphicFramePr>
          <p:cNvPr id="5" name="Table 5">
            <a:extLst>
              <a:ext uri="{FF2B5EF4-FFF2-40B4-BE49-F238E27FC236}">
                <a16:creationId xmlns:a16="http://schemas.microsoft.com/office/drawing/2014/main" id="{9A9E4A0F-41C3-4FEA-80BA-BC256D92C92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96269900"/>
              </p:ext>
            </p:extLst>
          </p:nvPr>
        </p:nvGraphicFramePr>
        <p:xfrm>
          <a:off x="285750" y="1657350"/>
          <a:ext cx="10620426" cy="447178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64406">
                  <a:extLst>
                    <a:ext uri="{9D8B030D-6E8A-4147-A177-3AD203B41FA5}">
                      <a16:colId xmlns:a16="http://schemas.microsoft.com/office/drawing/2014/main" val="2284234746"/>
                    </a:ext>
                  </a:extLst>
                </a:gridCol>
                <a:gridCol w="1159685">
                  <a:extLst>
                    <a:ext uri="{9D8B030D-6E8A-4147-A177-3AD203B41FA5}">
                      <a16:colId xmlns:a16="http://schemas.microsoft.com/office/drawing/2014/main" val="2474156147"/>
                    </a:ext>
                  </a:extLst>
                </a:gridCol>
                <a:gridCol w="1062046">
                  <a:extLst>
                    <a:ext uri="{9D8B030D-6E8A-4147-A177-3AD203B41FA5}">
                      <a16:colId xmlns:a16="http://schemas.microsoft.com/office/drawing/2014/main" val="1156540633"/>
                    </a:ext>
                  </a:extLst>
                </a:gridCol>
                <a:gridCol w="1169676">
                  <a:extLst>
                    <a:ext uri="{9D8B030D-6E8A-4147-A177-3AD203B41FA5}">
                      <a16:colId xmlns:a16="http://schemas.microsoft.com/office/drawing/2014/main" val="4107598466"/>
                    </a:ext>
                  </a:extLst>
                </a:gridCol>
                <a:gridCol w="1044911">
                  <a:extLst>
                    <a:ext uri="{9D8B030D-6E8A-4147-A177-3AD203B41FA5}">
                      <a16:colId xmlns:a16="http://schemas.microsoft.com/office/drawing/2014/main" val="3197768219"/>
                    </a:ext>
                  </a:extLst>
                </a:gridCol>
                <a:gridCol w="1313104">
                  <a:extLst>
                    <a:ext uri="{9D8B030D-6E8A-4147-A177-3AD203B41FA5}">
                      <a16:colId xmlns:a16="http://schemas.microsoft.com/office/drawing/2014/main" val="1797107419"/>
                    </a:ext>
                  </a:extLst>
                </a:gridCol>
                <a:gridCol w="720470">
                  <a:extLst>
                    <a:ext uri="{9D8B030D-6E8A-4147-A177-3AD203B41FA5}">
                      <a16:colId xmlns:a16="http://schemas.microsoft.com/office/drawing/2014/main" val="3577696431"/>
                    </a:ext>
                  </a:extLst>
                </a:gridCol>
                <a:gridCol w="795378">
                  <a:extLst>
                    <a:ext uri="{9D8B030D-6E8A-4147-A177-3AD203B41FA5}">
                      <a16:colId xmlns:a16="http://schemas.microsoft.com/office/drawing/2014/main" val="159559541"/>
                    </a:ext>
                  </a:extLst>
                </a:gridCol>
                <a:gridCol w="1328704">
                  <a:extLst>
                    <a:ext uri="{9D8B030D-6E8A-4147-A177-3AD203B41FA5}">
                      <a16:colId xmlns:a16="http://schemas.microsoft.com/office/drawing/2014/main" val="1855161214"/>
                    </a:ext>
                  </a:extLst>
                </a:gridCol>
                <a:gridCol w="1062046">
                  <a:extLst>
                    <a:ext uri="{9D8B030D-6E8A-4147-A177-3AD203B41FA5}">
                      <a16:colId xmlns:a16="http://schemas.microsoft.com/office/drawing/2014/main" val="1486452247"/>
                    </a:ext>
                  </a:extLst>
                </a:gridCol>
              </a:tblGrid>
              <a:tr h="675671">
                <a:tc>
                  <a:txBody>
                    <a:bodyPr/>
                    <a:lstStyle/>
                    <a:p>
                      <a:r>
                        <a:rPr lang="en-US" sz="1200" dirty="0"/>
                        <a:t>Crop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Flowering Time </a:t>
                      </a:r>
                      <a:r>
                        <a:rPr lang="en-US" sz="1200" b="1" i="0" u="none" strike="noStrike" noProof="0" dirty="0">
                          <a:latin typeface="Trebuchet MS"/>
                        </a:rPr>
                        <a:t>(approximate- depends on cultivar)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Main Flowering period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200" dirty="0"/>
                        <a:t>Flowering window (days)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200" b="1" i="0" u="none" strike="noStrike" noProof="0" dirty="0">
                          <a:latin typeface="Trebuchet MS"/>
                        </a:rPr>
                        <a:t>Commercial Value (R Million)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200" b="1" i="0" u="none" strike="noStrike" noProof="0" dirty="0">
                          <a:latin typeface="Trebuchet MS"/>
                        </a:rPr>
                        <a:t>Bee Contribution (R Million)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200" b="1" i="0" u="none" strike="noStrike" noProof="0" dirty="0">
                          <a:latin typeface="Trebuchet MS"/>
                        </a:rPr>
                        <a:t>Bee Factor*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200" b="1" i="0" u="none" strike="noStrike" noProof="0" dirty="0">
                          <a:latin typeface="Trebuchet MS"/>
                        </a:rPr>
                        <a:t>Hives per 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Cross Pollinator needed?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Temperature range for fruit set.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03111702"/>
                  </a:ext>
                </a:extLst>
              </a:tr>
              <a:tr h="475472">
                <a:tc>
                  <a:txBody>
                    <a:bodyPr/>
                    <a:lstStyle/>
                    <a:p>
                      <a:r>
                        <a:rPr lang="en-US" sz="1200" dirty="0"/>
                        <a:t>Peas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200" dirty="0"/>
                        <a:t>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3,39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0,67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20%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1-2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recommended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-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30153430"/>
                  </a:ext>
                </a:extLst>
              </a:tr>
              <a:tr h="650646">
                <a:tc>
                  <a:txBody>
                    <a:bodyPr/>
                    <a:lstStyle/>
                    <a:p>
                      <a:r>
                        <a:rPr lang="en-US" sz="1200" dirty="0"/>
                        <a:t>Peaches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July-Sept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200" dirty="0"/>
                        <a:t>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237,56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154,41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65%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1,2 - 5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Recommended, but not necessary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-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55988995"/>
                  </a:ext>
                </a:extLst>
              </a:tr>
              <a:tr h="425423">
                <a:tc>
                  <a:txBody>
                    <a:bodyPr/>
                    <a:lstStyle/>
                    <a:p>
                      <a:r>
                        <a:rPr lang="en-US" sz="1200" dirty="0"/>
                        <a:t>Pears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Sept-Oct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200" dirty="0"/>
                        <a:t>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343,99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326,79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95%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12-6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recommended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-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54206995"/>
                  </a:ext>
                </a:extLst>
              </a:tr>
              <a:tr h="475472">
                <a:tc>
                  <a:txBody>
                    <a:bodyPr/>
                    <a:lstStyle/>
                    <a:p>
                      <a:r>
                        <a:rPr lang="en-US" sz="1200" dirty="0"/>
                        <a:t>Sweet Peppers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200" dirty="0"/>
                        <a:t>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18,50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2,77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15%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1-2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recommended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-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95184552"/>
                  </a:ext>
                </a:extLst>
              </a:tr>
              <a:tr h="475472">
                <a:tc>
                  <a:txBody>
                    <a:bodyPr/>
                    <a:lstStyle/>
                    <a:p>
                      <a:r>
                        <a:rPr lang="en-US" sz="1200" dirty="0"/>
                        <a:t>Plums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Aug-Oct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200" dirty="0"/>
                        <a:t>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125,63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113,06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90%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2-6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recommended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-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25062259"/>
                  </a:ext>
                </a:extLst>
              </a:tr>
              <a:tr h="475472">
                <a:tc>
                  <a:txBody>
                    <a:bodyPr/>
                    <a:lstStyle/>
                    <a:p>
                      <a:r>
                        <a:rPr lang="en-US" sz="1200" dirty="0"/>
                        <a:t>Pumpkins/squashes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200" dirty="0"/>
                        <a:t>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174,21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139,36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80%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0,2-4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-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38402058"/>
                  </a:ext>
                </a:extLst>
              </a:tr>
              <a:tr h="487984">
                <a:tc>
                  <a:txBody>
                    <a:bodyPr/>
                    <a:lstStyle/>
                    <a:p>
                      <a:r>
                        <a:rPr lang="en-US" sz="1200" dirty="0"/>
                        <a:t>Quinces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Sept-Oct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200" dirty="0"/>
                        <a:t>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0,33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0,28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85%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recommended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-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37604807"/>
                  </a:ext>
                </a:extLst>
              </a:tr>
            </a:tbl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C8D07F02-71F7-4E0D-8690-AFD07CA4DC63}"/>
              </a:ext>
            </a:extLst>
          </p:cNvPr>
          <p:cNvSpPr txBox="1"/>
          <p:nvPr/>
        </p:nvSpPr>
        <p:spPr>
          <a:xfrm>
            <a:off x="542925" y="6353175"/>
            <a:ext cx="7258050" cy="46166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200"/>
              <a:t>*Bee factor is how reliant the crop is on honeybee pollination.</a:t>
            </a:r>
          </a:p>
          <a:p>
            <a:r>
              <a:rPr lang="en-US" sz="1200"/>
              <a:t>With Special thanks to the wonderful research done by M.F Johannsmeier and ARC.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107720607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080524" y="45465"/>
            <a:ext cx="6034951" cy="623343"/>
          </a:xfrm>
        </p:spPr>
        <p:txBody>
          <a:bodyPr/>
          <a:lstStyle/>
          <a:p>
            <a:pPr algn="ctr"/>
            <a:r>
              <a:rPr lang="en-US" sz="2800" err="1"/>
              <a:t>Vredehoek</a:t>
            </a:r>
            <a:r>
              <a:rPr lang="en-US" sz="2800" dirty="0"/>
              <a:t> </a:t>
            </a:r>
            <a:r>
              <a:rPr lang="en-US" sz="2800" err="1"/>
              <a:t>Kwekery</a:t>
            </a:r>
            <a:r>
              <a:rPr lang="en-US" sz="2800"/>
              <a:t> SA Bee Statistics</a:t>
            </a:r>
            <a:endParaRPr lang="en-US" sz="28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082481" y="621180"/>
            <a:ext cx="6107238" cy="773310"/>
          </a:xfrm>
        </p:spPr>
        <p:txBody>
          <a:bodyPr>
            <a:normAutofit/>
          </a:bodyPr>
          <a:lstStyle/>
          <a:p>
            <a:pPr algn="l"/>
            <a:r>
              <a:rPr lang="en-US" sz="1600" dirty="0"/>
              <a:t>Contact Us: </a:t>
            </a:r>
            <a:r>
              <a:rPr lang="en-US" sz="1600" dirty="0">
                <a:ea typeface="+mn-lt"/>
                <a:cs typeface="+mn-lt"/>
              </a:rPr>
              <a:t>072 5980 176 or 023 614 1617</a:t>
            </a:r>
            <a:endParaRPr lang="en-US" sz="1600" dirty="0"/>
          </a:p>
          <a:p>
            <a:pPr algn="l"/>
            <a:r>
              <a:rPr lang="en-US" sz="1600" dirty="0"/>
              <a:t>gertvandeventer@r62mail.co.za</a:t>
            </a:r>
          </a:p>
          <a:p>
            <a:pPr algn="l"/>
            <a:endParaRPr lang="en-US" dirty="0"/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7F33D8ED-FDC9-4503-8BEB-379A4521BB5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7223" y="3136"/>
            <a:ext cx="1605419" cy="1642989"/>
          </a:xfrm>
          <a:prstGeom prst="rect">
            <a:avLst/>
          </a:prstGeom>
        </p:spPr>
      </p:pic>
      <p:graphicFrame>
        <p:nvGraphicFramePr>
          <p:cNvPr id="5" name="Table 5">
            <a:extLst>
              <a:ext uri="{FF2B5EF4-FFF2-40B4-BE49-F238E27FC236}">
                <a16:creationId xmlns:a16="http://schemas.microsoft.com/office/drawing/2014/main" id="{9A9E4A0F-41C3-4FEA-80BA-BC256D92C92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32811133"/>
              </p:ext>
            </p:extLst>
          </p:nvPr>
        </p:nvGraphicFramePr>
        <p:xfrm>
          <a:off x="285750" y="1657350"/>
          <a:ext cx="10620425" cy="35083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11250">
                  <a:extLst>
                    <a:ext uri="{9D8B030D-6E8A-4147-A177-3AD203B41FA5}">
                      <a16:colId xmlns:a16="http://schemas.microsoft.com/office/drawing/2014/main" val="2284234746"/>
                    </a:ext>
                  </a:extLst>
                </a:gridCol>
                <a:gridCol w="1012840">
                  <a:extLst>
                    <a:ext uri="{9D8B030D-6E8A-4147-A177-3AD203B41FA5}">
                      <a16:colId xmlns:a16="http://schemas.microsoft.com/office/drawing/2014/main" val="2474156147"/>
                    </a:ext>
                  </a:extLst>
                </a:gridCol>
                <a:gridCol w="1062046">
                  <a:extLst>
                    <a:ext uri="{9D8B030D-6E8A-4147-A177-3AD203B41FA5}">
                      <a16:colId xmlns:a16="http://schemas.microsoft.com/office/drawing/2014/main" val="1156540633"/>
                    </a:ext>
                  </a:extLst>
                </a:gridCol>
                <a:gridCol w="1169676">
                  <a:extLst>
                    <a:ext uri="{9D8B030D-6E8A-4147-A177-3AD203B41FA5}">
                      <a16:colId xmlns:a16="http://schemas.microsoft.com/office/drawing/2014/main" val="4107598466"/>
                    </a:ext>
                  </a:extLst>
                </a:gridCol>
                <a:gridCol w="1044911">
                  <a:extLst>
                    <a:ext uri="{9D8B030D-6E8A-4147-A177-3AD203B41FA5}">
                      <a16:colId xmlns:a16="http://schemas.microsoft.com/office/drawing/2014/main" val="3197768219"/>
                    </a:ext>
                  </a:extLst>
                </a:gridCol>
                <a:gridCol w="1313104">
                  <a:extLst>
                    <a:ext uri="{9D8B030D-6E8A-4147-A177-3AD203B41FA5}">
                      <a16:colId xmlns:a16="http://schemas.microsoft.com/office/drawing/2014/main" val="1797107419"/>
                    </a:ext>
                  </a:extLst>
                </a:gridCol>
                <a:gridCol w="720470">
                  <a:extLst>
                    <a:ext uri="{9D8B030D-6E8A-4147-A177-3AD203B41FA5}">
                      <a16:colId xmlns:a16="http://schemas.microsoft.com/office/drawing/2014/main" val="3577696431"/>
                    </a:ext>
                  </a:extLst>
                </a:gridCol>
                <a:gridCol w="795378">
                  <a:extLst>
                    <a:ext uri="{9D8B030D-6E8A-4147-A177-3AD203B41FA5}">
                      <a16:colId xmlns:a16="http://schemas.microsoft.com/office/drawing/2014/main" val="159559541"/>
                    </a:ext>
                  </a:extLst>
                </a:gridCol>
                <a:gridCol w="1328704">
                  <a:extLst>
                    <a:ext uri="{9D8B030D-6E8A-4147-A177-3AD203B41FA5}">
                      <a16:colId xmlns:a16="http://schemas.microsoft.com/office/drawing/2014/main" val="1855161214"/>
                    </a:ext>
                  </a:extLst>
                </a:gridCol>
                <a:gridCol w="1062046">
                  <a:extLst>
                    <a:ext uri="{9D8B030D-6E8A-4147-A177-3AD203B41FA5}">
                      <a16:colId xmlns:a16="http://schemas.microsoft.com/office/drawing/2014/main" val="1486452247"/>
                    </a:ext>
                  </a:extLst>
                </a:gridCol>
              </a:tblGrid>
              <a:tr h="675671">
                <a:tc>
                  <a:txBody>
                    <a:bodyPr/>
                    <a:lstStyle/>
                    <a:p>
                      <a:r>
                        <a:rPr lang="en-US" sz="1200" dirty="0"/>
                        <a:t>Crop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Flowering Time </a:t>
                      </a:r>
                      <a:r>
                        <a:rPr lang="en-US" sz="1200" b="1" i="0" u="none" strike="noStrike" noProof="0" dirty="0">
                          <a:latin typeface="Trebuchet MS"/>
                        </a:rPr>
                        <a:t>(approximate- depends on cultivar)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Main Flowering period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200" dirty="0"/>
                        <a:t>Flowering window (days)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200" b="1" i="0" u="none" strike="noStrike" noProof="0" dirty="0">
                          <a:latin typeface="Trebuchet MS"/>
                        </a:rPr>
                        <a:t>Commercial Value (R Million)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200" b="1" i="0" u="none" strike="noStrike" noProof="0" dirty="0">
                          <a:latin typeface="Trebuchet MS"/>
                        </a:rPr>
                        <a:t>Bee Contribution (R Million)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200" b="1" i="0" u="none" strike="noStrike" noProof="0" dirty="0">
                          <a:latin typeface="Trebuchet MS"/>
                        </a:rPr>
                        <a:t>Bee Factor*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200" b="1" i="0" u="none" strike="noStrike" noProof="0" dirty="0">
                          <a:latin typeface="Trebuchet MS"/>
                        </a:rPr>
                        <a:t>Hives per 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Cross Pollinator needed?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Temperature range for fruit set.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03111702"/>
                  </a:ext>
                </a:extLst>
              </a:tr>
              <a:tr h="475472">
                <a:tc>
                  <a:txBody>
                    <a:bodyPr/>
                    <a:lstStyle/>
                    <a:p>
                      <a:r>
                        <a:rPr lang="en-US" sz="1200" dirty="0"/>
                        <a:t>Raspberries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Sept-Nov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200" dirty="0"/>
                        <a:t>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4,00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3,60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90%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0,5 - 7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-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30153430"/>
                  </a:ext>
                </a:extLst>
              </a:tr>
              <a:tr h="650646">
                <a:tc>
                  <a:txBody>
                    <a:bodyPr/>
                    <a:lstStyle/>
                    <a:p>
                      <a:r>
                        <a:rPr lang="en-US" sz="1200" dirty="0"/>
                        <a:t>Strawberries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Jan-Dec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July-Nov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200" dirty="0"/>
                        <a:t>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17,79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13,34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75%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1-25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-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55988995"/>
                  </a:ext>
                </a:extLst>
              </a:tr>
              <a:tr h="425423">
                <a:tc>
                  <a:txBody>
                    <a:bodyPr/>
                    <a:lstStyle/>
                    <a:p>
                      <a:r>
                        <a:rPr lang="en-US" sz="1200" dirty="0"/>
                        <a:t>Sunflowers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Nov-Apr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200" dirty="0"/>
                        <a:t>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797,27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478,36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60-95%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1-4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-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54206995"/>
                  </a:ext>
                </a:extLst>
              </a:tr>
              <a:tr h="475472">
                <a:tc>
                  <a:txBody>
                    <a:bodyPr/>
                    <a:lstStyle/>
                    <a:p>
                      <a:r>
                        <a:rPr lang="en-US" sz="1200" dirty="0"/>
                        <a:t>Tomatoes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200" dirty="0"/>
                        <a:t>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479,12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71,86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15-95%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1-2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-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95184552"/>
                  </a:ext>
                </a:extLst>
              </a:tr>
              <a:tr h="475472">
                <a:tc>
                  <a:txBody>
                    <a:bodyPr/>
                    <a:lstStyle/>
                    <a:p>
                      <a:r>
                        <a:rPr lang="en-US" sz="1200" dirty="0"/>
                        <a:t>Watermelons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Oct-Mar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200" dirty="0"/>
                        <a:t>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27,99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22,39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80-95%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0,5- 3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-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25062259"/>
                  </a:ext>
                </a:extLst>
              </a:tr>
            </a:tbl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C8D07F02-71F7-4E0D-8690-AFD07CA4DC63}"/>
              </a:ext>
            </a:extLst>
          </p:cNvPr>
          <p:cNvSpPr txBox="1"/>
          <p:nvPr/>
        </p:nvSpPr>
        <p:spPr>
          <a:xfrm>
            <a:off x="542925" y="6353175"/>
            <a:ext cx="7258050" cy="46166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200"/>
              <a:t>*Bee factor is how reliant the crop is on honeybee pollination.</a:t>
            </a:r>
          </a:p>
          <a:p>
            <a:r>
              <a:rPr lang="en-US" sz="1200"/>
              <a:t>With Special thanks to the wonderful research done by M.F Johannsmeier and ARC.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824824976"/>
      </p:ext>
    </p:extLst>
  </p:cSld>
  <p:clrMapOvr>
    <a:masterClrMapping/>
  </p:clrMapOvr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0</TotalTime>
  <Words>0</Words>
  <Application>Microsoft Office PowerPoint</Application>
  <PresentationFormat>Widescreen</PresentationFormat>
  <Paragraphs>0</Paragraphs>
  <Slides>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8" baseType="lpstr">
      <vt:lpstr>Facet</vt:lpstr>
      <vt:lpstr>Vredehoek Kwekery SA Bee Statistics</vt:lpstr>
      <vt:lpstr>Vredehoek Kwekery SA Bee Statistics</vt:lpstr>
      <vt:lpstr>Vredehoek Kwekery SA Bee Statistics</vt:lpstr>
      <vt:lpstr>Vredehoek Kwekery SA Bee Statistics</vt:lpstr>
      <vt:lpstr>Vredehoek Kwekery SA Bee Statistics</vt:lpstr>
      <vt:lpstr>Vredehoek Kwekery SA Bee Statistics</vt:lpstr>
      <vt:lpstr>Vredehoek Kwekery SA Bee Statistics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 </dc:creator>
  <cp:lastModifiedBy> </cp:lastModifiedBy>
  <cp:revision>778</cp:revision>
  <dcterms:created xsi:type="dcterms:W3CDTF">2014-09-12T02:18:09Z</dcterms:created>
  <dcterms:modified xsi:type="dcterms:W3CDTF">2021-11-09T09:36:30Z</dcterms:modified>
</cp:coreProperties>
</file>